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5" r:id="rId1"/>
    <p:sldMasterId id="2147483697" r:id="rId2"/>
    <p:sldMasterId id="2147483683" r:id="rId3"/>
  </p:sldMasterIdLst>
  <p:notesMasterIdLst>
    <p:notesMasterId r:id="rId6"/>
  </p:notesMasterIdLst>
  <p:handoutMasterIdLst>
    <p:handoutMasterId r:id="rId7"/>
  </p:handoutMasterIdLst>
  <p:sldIdLst>
    <p:sldId id="308" r:id="rId4"/>
    <p:sldId id="280" r:id="rId5"/>
  </p:sldIdLst>
  <p:sldSz cx="12192000" cy="6858000"/>
  <p:notesSz cx="6858000" cy="9144000"/>
  <p:embeddedFontLst>
    <p:embeddedFont>
      <p:font typeface="Roboto" panose="02000000000000000000" pitchFamily="2" charset="0"/>
      <p:regular r:id="rId8"/>
      <p:bold r:id="rId9"/>
      <p:italic r:id="rId10"/>
      <p:boldItalic r:id="rId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CC6A"/>
    <a:srgbClr val="54585A"/>
    <a:srgbClr val="FFCC00"/>
    <a:srgbClr val="004376"/>
    <a:srgbClr val="F9F6E5"/>
    <a:srgbClr val="FF640F"/>
    <a:srgbClr val="B3A369"/>
    <a:srgbClr val="6D6137"/>
    <a:srgbClr val="003057"/>
    <a:srgbClr val="D6D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0E3246-0452-4B48-A4FD-ED3EBB470644}" v="602" dt="2025-06-24T00:25:39.8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06" autoAdjust="0"/>
    <p:restoredTop sz="96327"/>
  </p:normalViewPr>
  <p:slideViewPr>
    <p:cSldViewPr snapToGrid="0" snapToObjects="1">
      <p:cViewPr varScale="1">
        <p:scale>
          <a:sx n="113" d="100"/>
          <a:sy n="113" d="100"/>
        </p:scale>
        <p:origin x="216" y="40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handoutMaster" Target="handoutMasters/handoutMaster1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F64BEEBC-AE20-0931-2193-11EF8F68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D1BFEEB1-1250-CB23-C303-2290A9F73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4930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F07C9153-7FEC-638D-4ADD-6BB1DD8D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FE485BB9-C655-511D-0A07-5032FD2F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78175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0A5E07F1-324A-EAB5-7F55-AEE3D689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3D3E42BF-71A1-25AD-433E-81802107B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8402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877FD755-E0C4-6855-6104-473A50AFA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899459AD-2E3D-84AE-9D0B-4E11607C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67391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03" r:id="rId3"/>
    <p:sldLayoutId id="2147483704" r:id="rId4"/>
    <p:sldLayoutId id="2147483705" r:id="rId5"/>
    <p:sldLayoutId id="2147483706" r:id="rId6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1301C-4759-BC2A-1DA0-FD8DE9B52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343B1B-2AA0-3CAA-F3C4-B1A5B8968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24342"/>
            <a:ext cx="4843220" cy="544614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Roboto"/>
                <a:ea typeface="Roboto"/>
                <a:cs typeface="Roboto"/>
              </a:rPr>
              <a:t>Project outline </a:t>
            </a:r>
            <a:endParaRPr lang="en-US" sz="1400"/>
          </a:p>
          <a:p>
            <a:r>
              <a:rPr lang="en-US" sz="1400" dirty="0">
                <a:latin typeface="Roboto"/>
                <a:ea typeface="Roboto"/>
                <a:cs typeface="Roboto"/>
              </a:rPr>
              <a:t>We want to create an open-source agentic RAG system for GT students to perform deep search on data sources</a:t>
            </a:r>
          </a:p>
          <a:p>
            <a:pPr lvl="1"/>
            <a:r>
              <a:rPr lang="en-US" sz="1400" dirty="0">
                <a:latin typeface="Roboto"/>
                <a:ea typeface="Roboto"/>
                <a:cs typeface="Roboto"/>
              </a:rPr>
              <a:t>i.e. on SMARTech research papers</a:t>
            </a:r>
            <a:endParaRPr lang="en-US" sz="1400"/>
          </a:p>
          <a:p>
            <a:r>
              <a:rPr lang="en-US" sz="1400" dirty="0">
                <a:latin typeface="Roboto"/>
                <a:ea typeface="Roboto"/>
                <a:cs typeface="Roboto"/>
              </a:rPr>
              <a:t>Students will be able to</a:t>
            </a:r>
          </a:p>
          <a:p>
            <a:pPr lvl="1"/>
            <a:r>
              <a:rPr lang="en-US" sz="1400" dirty="0">
                <a:latin typeface="Roboto"/>
                <a:ea typeface="Roboto"/>
                <a:cs typeface="Roboto"/>
              </a:rPr>
              <a:t>Tailor the agent to expect specific types of questions related to their research</a:t>
            </a:r>
          </a:p>
          <a:p>
            <a:pPr lvl="1"/>
            <a:r>
              <a:rPr lang="en-US" sz="1400" dirty="0">
                <a:latin typeface="Roboto"/>
                <a:ea typeface="Roboto"/>
                <a:cs typeface="Roboto"/>
              </a:rPr>
              <a:t>Prompt the agent, who will then search query a vector database for relevant documents and prepend as context</a:t>
            </a:r>
          </a:p>
          <a:p>
            <a:pPr lvl="1"/>
            <a:r>
              <a:rPr lang="en-US" sz="1400" dirty="0">
                <a:latin typeface="Roboto"/>
                <a:ea typeface="Roboto"/>
                <a:cs typeface="Roboto"/>
              </a:rPr>
              <a:t>Receive a response with citations and backed-statistics from related documents</a:t>
            </a:r>
          </a:p>
          <a:p>
            <a:pPr marL="0" indent="0">
              <a:buNone/>
            </a:pPr>
            <a:r>
              <a:rPr lang="en-US" sz="1400" dirty="0">
                <a:latin typeface="Roboto"/>
                <a:ea typeface="Roboto"/>
                <a:cs typeface="Roboto"/>
              </a:rPr>
              <a:t>Microsoft 365 Copilot (A5 tier license provided by GT)</a:t>
            </a:r>
          </a:p>
          <a:p>
            <a:r>
              <a:rPr lang="en-US" sz="1400" dirty="0">
                <a:latin typeface="Roboto"/>
                <a:ea typeface="Roboto"/>
                <a:cs typeface="Roboto"/>
              </a:rPr>
              <a:t>Users can create "declarative agents" that have access to locally hosted data (JSON) and can be tailored to specific tasks</a:t>
            </a:r>
          </a:p>
          <a:p>
            <a:r>
              <a:rPr lang="en-US" sz="1400" dirty="0">
                <a:latin typeface="Roboto"/>
                <a:ea typeface="Roboto"/>
                <a:cs typeface="Roboto"/>
              </a:rPr>
              <a:t>Agents are able to search the web, run on GPT-4</a:t>
            </a:r>
          </a:p>
          <a:p>
            <a:r>
              <a:rPr lang="en-US" sz="1400" dirty="0">
                <a:latin typeface="Roboto"/>
                <a:ea typeface="Roboto"/>
                <a:cs typeface="Roboto"/>
              </a:rPr>
              <a:t>With our plan, agents </a:t>
            </a:r>
            <a:r>
              <a:rPr lang="en-US" sz="1400" i="1" dirty="0">
                <a:latin typeface="Roboto"/>
                <a:ea typeface="Roboto"/>
                <a:cs typeface="Roboto"/>
              </a:rPr>
              <a:t>cannot </a:t>
            </a:r>
            <a:r>
              <a:rPr lang="en-US" sz="1400" dirty="0">
                <a:latin typeface="Roboto"/>
                <a:ea typeface="Roboto"/>
                <a:cs typeface="Roboto"/>
              </a:rPr>
              <a:t>view/search OneDrive and SharePoint files for context retrieval (requires purchasing Copilot add-on)</a:t>
            </a:r>
            <a:endParaRPr lang="en-US" sz="1400"/>
          </a:p>
          <a:p>
            <a:pPr marL="457200" lvl="1" indent="0">
              <a:buNone/>
            </a:pPr>
            <a:endParaRPr lang="en-US" sz="1200" dirty="0">
              <a:latin typeface="Roboto"/>
              <a:ea typeface="Roboto"/>
              <a:cs typeface="Roboto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A1BA77-96DF-9444-9313-5C13F8410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5098528" cy="103517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oboto"/>
                <a:ea typeface="Roboto"/>
                <a:cs typeface="Roboto"/>
              </a:rPr>
              <a:t>Deep search tools for SMARTech repository</a:t>
            </a:r>
            <a:endParaRPr lang="en-US" b="0" dirty="0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57246A-10A3-DB82-9780-243990260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485" y="4200176"/>
            <a:ext cx="3336102" cy="1384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93ECAB-2493-A6A5-7039-05476D84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189" y="1214947"/>
            <a:ext cx="3056534" cy="1580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close up of a brake system&#10;&#10;AI-generated content may be incorrect.">
            <a:extLst>
              <a:ext uri="{FF2B5EF4-FFF2-40B4-BE49-F238E27FC236}">
                <a16:creationId xmlns:a16="http://schemas.microsoft.com/office/drawing/2014/main" id="{18554995-D838-0003-23F4-64A0500FE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723" y="3428422"/>
            <a:ext cx="3068165" cy="2155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F63C9AD-2014-040C-F918-CE2C0E36A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5442" y="1217604"/>
            <a:ext cx="3322928" cy="2047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AA1BDE-DDEA-EB81-CE75-ADDA8221D6A9}"/>
              </a:ext>
            </a:extLst>
          </p:cNvPr>
          <p:cNvSpPr txBox="1"/>
          <p:nvPr/>
        </p:nvSpPr>
        <p:spPr>
          <a:xfrm>
            <a:off x="5333999" y="3061606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dirty="0">
                <a:cs typeface="Arial"/>
              </a:rPr>
              <a:t>Response</a:t>
            </a:r>
            <a:r>
              <a:rPr lang="en-US" dirty="0">
                <a:cs typeface="Arial"/>
              </a:rPr>
              <a:t>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CBF11E-DEFA-D174-500C-A7AA3AF5851F}"/>
              </a:ext>
            </a:extLst>
          </p:cNvPr>
          <p:cNvSpPr txBox="1"/>
          <p:nvPr/>
        </p:nvSpPr>
        <p:spPr>
          <a:xfrm>
            <a:off x="5334000" y="922444"/>
            <a:ext cx="2743200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dirty="0">
                <a:cs typeface="Arial"/>
              </a:rPr>
              <a:t>Query</a:t>
            </a:r>
            <a:endParaRPr lang="en-US" sz="13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EADF3C-6DB3-ADD6-C913-F01CCBD7E29C}"/>
              </a:ext>
            </a:extLst>
          </p:cNvPr>
          <p:cNvSpPr txBox="1"/>
          <p:nvPr/>
        </p:nvSpPr>
        <p:spPr>
          <a:xfrm>
            <a:off x="8654142" y="925284"/>
            <a:ext cx="233498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dirty="0">
                <a:cs typeface="Arial"/>
              </a:rPr>
              <a:t>JSON data on local machine</a:t>
            </a:r>
            <a:endParaRPr lang="en-US" sz="1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903865-2835-64B0-74C0-708CB46F117A}"/>
              </a:ext>
            </a:extLst>
          </p:cNvPr>
          <p:cNvSpPr txBox="1"/>
          <p:nvPr/>
        </p:nvSpPr>
        <p:spPr>
          <a:xfrm>
            <a:off x="8654142" y="3898443"/>
            <a:ext cx="2192111" cy="2991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dirty="0">
                <a:cs typeface="Arial"/>
              </a:rPr>
              <a:t>Declarative agent manifest</a:t>
            </a:r>
            <a:endParaRPr lang="en-US" sz="13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1373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118621"/>
            <a:ext cx="7587658" cy="54994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500" dirty="0">
                <a:latin typeface="Roboto"/>
                <a:ea typeface="Roboto"/>
                <a:cs typeface="Roboto"/>
              </a:rPr>
              <a:t>These setups will be closed ended – backend LLMs and other intermediate agents will run on PACE-ICE resources – no contextual data will be sent over external APIs or to third-parties.</a:t>
            </a:r>
          </a:p>
          <a:p>
            <a:pPr marL="0" indent="0">
              <a:buNone/>
            </a:pPr>
            <a:r>
              <a:rPr lang="en-US" sz="1500" err="1">
                <a:latin typeface="Roboto"/>
                <a:ea typeface="Roboto"/>
                <a:cs typeface="Roboto"/>
              </a:rPr>
              <a:t>LangChain</a:t>
            </a:r>
            <a:r>
              <a:rPr lang="en-US" sz="1500" dirty="0">
                <a:latin typeface="Roboto"/>
                <a:ea typeface="Roboto"/>
                <a:cs typeface="Roboto"/>
              </a:rPr>
              <a:t> (supports agents)</a:t>
            </a:r>
          </a:p>
          <a:p>
            <a:pPr lvl="1"/>
            <a:r>
              <a:rPr lang="en-US" sz="1500" dirty="0">
                <a:latin typeface="Roboto"/>
                <a:ea typeface="Roboto"/>
                <a:cs typeface="Roboto"/>
              </a:rPr>
              <a:t>Native </a:t>
            </a:r>
            <a:r>
              <a:rPr lang="en-US" sz="1500" dirty="0" err="1">
                <a:latin typeface="Roboto"/>
                <a:ea typeface="Roboto"/>
                <a:cs typeface="Roboto"/>
              </a:rPr>
              <a:t>ReAct</a:t>
            </a:r>
            <a:r>
              <a:rPr lang="en-US" sz="1500" dirty="0">
                <a:latin typeface="Roboto"/>
                <a:ea typeface="Roboto"/>
                <a:cs typeface="Roboto"/>
              </a:rPr>
              <a:t> agents that are specified a backend LLM and given a list of tools to call (i.e. context retrieval tool, web search, call a calculator, etc.) </a:t>
            </a:r>
          </a:p>
          <a:p>
            <a:pPr lvl="1"/>
            <a:r>
              <a:rPr lang="en-US" sz="1500" dirty="0">
                <a:latin typeface="Roboto"/>
                <a:ea typeface="Roboto"/>
                <a:cs typeface="Roboto"/>
              </a:rPr>
              <a:t>Tradeoffs – more built-in features, learning curve.</a:t>
            </a:r>
            <a:endParaRPr lang="en-US" sz="1500"/>
          </a:p>
          <a:p>
            <a:pPr marL="0" indent="0">
              <a:buNone/>
            </a:pPr>
            <a:r>
              <a:rPr lang="en-US" sz="1500" err="1">
                <a:latin typeface="Roboto"/>
                <a:ea typeface="Roboto"/>
                <a:cs typeface="Roboto"/>
              </a:rPr>
              <a:t>LlamaIndex</a:t>
            </a:r>
            <a:r>
              <a:rPr lang="en-US" sz="1500" dirty="0">
                <a:latin typeface="Roboto"/>
                <a:ea typeface="Roboto"/>
                <a:cs typeface="Roboto"/>
              </a:rPr>
              <a:t> (no agent support)</a:t>
            </a:r>
            <a:endParaRPr lang="en-US" sz="1500"/>
          </a:p>
          <a:p>
            <a:pPr lvl="1"/>
            <a:r>
              <a:rPr lang="en-US" sz="1500" dirty="0">
                <a:latin typeface="Roboto"/>
                <a:ea typeface="Roboto"/>
                <a:cs typeface="Roboto"/>
              </a:rPr>
              <a:t>A straightforward context retrieval to LLM pipeline. Designed to retrieve context related to a query from a vector DB and feed it directly to an LLM. Less overhead compared to the other two options. Provides abstraction for vector DB management.</a:t>
            </a:r>
            <a:endParaRPr lang="en-US" sz="1500" dirty="0"/>
          </a:p>
          <a:p>
            <a:pPr lvl="1"/>
            <a:r>
              <a:rPr lang="en-US" sz="1500" dirty="0">
                <a:latin typeface="Roboto"/>
                <a:ea typeface="Roboto"/>
                <a:cs typeface="Roboto"/>
              </a:rPr>
              <a:t>Fastest/most optimized option but difficult to scale (high maintenance).</a:t>
            </a:r>
          </a:p>
          <a:p>
            <a:pPr marL="0" indent="0">
              <a:buNone/>
            </a:pPr>
            <a:r>
              <a:rPr lang="en-US" sz="1500" dirty="0">
                <a:latin typeface="Roboto"/>
                <a:ea typeface="Roboto"/>
                <a:cs typeface="Roboto"/>
              </a:rPr>
              <a:t>Haystack (supports agents)</a:t>
            </a:r>
          </a:p>
          <a:p>
            <a:pPr lvl="1"/>
            <a:r>
              <a:rPr lang="en-US" sz="1500" dirty="0">
                <a:latin typeface="Roboto"/>
                <a:ea typeface="Roboto"/>
                <a:cs typeface="Roboto"/>
              </a:rPr>
              <a:t>A more RAG oriented library that orchestrates in three main steps:</a:t>
            </a:r>
          </a:p>
          <a:p>
            <a:pPr marL="1257300" lvl="2" indent="-342900">
              <a:buAutoNum type="arabicPeriod"/>
            </a:pPr>
            <a:r>
              <a:rPr lang="en-US" sz="1500" dirty="0">
                <a:latin typeface="Roboto"/>
                <a:ea typeface="Roboto"/>
                <a:cs typeface="Roboto"/>
              </a:rPr>
              <a:t>Retriever: Query is embedded and vector DB searched for top-k relevant documents</a:t>
            </a:r>
            <a:endParaRPr lang="en-US" sz="1500"/>
          </a:p>
          <a:p>
            <a:pPr marL="1257300" lvl="2" indent="-342900">
              <a:buAutoNum type="arabicPeriod"/>
            </a:pPr>
            <a:r>
              <a:rPr lang="en-US" sz="1500" dirty="0">
                <a:latin typeface="Roboto"/>
                <a:ea typeface="Roboto"/>
                <a:cs typeface="Roboto"/>
              </a:rPr>
              <a:t>(Optional) Re-ranking: Among those top-k retrieved, run prompt w/each doc through a cross-encoder </a:t>
            </a:r>
            <a:endParaRPr lang="en-US" sz="1500"/>
          </a:p>
          <a:p>
            <a:pPr marL="1257300" lvl="2" indent="-342900">
              <a:buAutoNum type="arabicPeriod"/>
            </a:pPr>
            <a:r>
              <a:rPr lang="en-US" sz="1500" dirty="0">
                <a:latin typeface="Roboto"/>
                <a:ea typeface="Roboto"/>
                <a:cs typeface="Roboto"/>
              </a:rPr>
              <a:t>Reader: A small LLM intakes the prompt + context and returns response</a:t>
            </a:r>
            <a:endParaRPr lang="en-US" sz="1500" dirty="0"/>
          </a:p>
          <a:p>
            <a:pPr marL="800100" lvl="1">
              <a:buFont typeface="Arial"/>
              <a:buChar char="•"/>
            </a:pPr>
            <a:r>
              <a:rPr lang="en-US" sz="1500" dirty="0">
                <a:latin typeface="Roboto"/>
                <a:ea typeface="Roboto"/>
                <a:cs typeface="Roboto"/>
              </a:rPr>
              <a:t>Easier to use, less tools than </a:t>
            </a:r>
            <a:r>
              <a:rPr lang="en-US" sz="1500" dirty="0" err="1">
                <a:latin typeface="Roboto"/>
                <a:ea typeface="Roboto"/>
                <a:cs typeface="Roboto"/>
              </a:rPr>
              <a:t>LangChain</a:t>
            </a:r>
            <a:r>
              <a:rPr lang="en-US" sz="1500" dirty="0">
                <a:latin typeface="Roboto"/>
                <a:ea typeface="Roboto"/>
                <a:cs typeface="Roboto"/>
              </a:rPr>
              <a:t>.</a:t>
            </a:r>
          </a:p>
          <a:p>
            <a:pPr lvl="1"/>
            <a:endParaRPr lang="en-US" dirty="0">
              <a:latin typeface="Roboto"/>
              <a:ea typeface="Roboto"/>
              <a:cs typeface="Roboto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2004728" cy="1014761"/>
          </a:xfrm>
        </p:spPr>
        <p:txBody>
          <a:bodyPr>
            <a:normAutofit/>
          </a:bodyPr>
          <a:lstStyle/>
          <a:p>
            <a:r>
              <a:rPr lang="en-US" dirty="0">
                <a:latin typeface="Roboto"/>
                <a:ea typeface="Roboto"/>
                <a:cs typeface="Roboto"/>
              </a:rPr>
              <a:t>Open-source tool options</a:t>
            </a:r>
            <a:endParaRPr lang="en-US" dirty="0"/>
          </a:p>
        </p:txBody>
      </p:sp>
      <p:pic>
        <p:nvPicPr>
          <p:cNvPr id="4" name="Picture 3" descr="A diagram of a reaction&#10;&#10;AI-generated content may be incorrect.">
            <a:extLst>
              <a:ext uri="{FF2B5EF4-FFF2-40B4-BE49-F238E27FC236}">
                <a16:creationId xmlns:a16="http://schemas.microsoft.com/office/drawing/2014/main" id="{36DA5D3C-BEAD-62D1-171B-3F4189CD0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184" y="837973"/>
            <a:ext cx="3635645" cy="1765970"/>
          </a:xfrm>
          <a:prstGeom prst="rect">
            <a:avLst/>
          </a:prstGeom>
        </p:spPr>
      </p:pic>
      <p:pic>
        <p:nvPicPr>
          <p:cNvPr id="7" name="Picture 6" descr="A diagram of data processing&#10;&#10;AI-generated content may be incorrect.">
            <a:extLst>
              <a:ext uri="{FF2B5EF4-FFF2-40B4-BE49-F238E27FC236}">
                <a16:creationId xmlns:a16="http://schemas.microsoft.com/office/drawing/2014/main" id="{1D2EB406-2D7B-15DF-6802-4009764E2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721" y="2828441"/>
            <a:ext cx="3734676" cy="334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5342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9911</TotalTime>
  <Words>1237</Words>
  <Application>Microsoft Office PowerPoint</Application>
  <PresentationFormat>Widescreen</PresentationFormat>
  <Paragraphs>168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Title Page</vt:lpstr>
      <vt:lpstr>Dividers</vt:lpstr>
      <vt:lpstr>Content Page</vt:lpstr>
      <vt:lpstr>Deep search tools for SMARTech repository</vt:lpstr>
      <vt:lpstr>Open-source tool options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 and Charts  Style Guide</dc:title>
  <dc:creator>Perez, Raul N</dc:creator>
  <cp:lastModifiedBy>Ziemer, Mark</cp:lastModifiedBy>
  <cp:revision>512</cp:revision>
  <dcterms:created xsi:type="dcterms:W3CDTF">2022-08-24T13:02:54Z</dcterms:created>
  <dcterms:modified xsi:type="dcterms:W3CDTF">2025-06-24T00:27:46Z</dcterms:modified>
</cp:coreProperties>
</file>